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256" r:id="rId3"/>
    <p:sldId id="273" r:id="rId4"/>
    <p:sldId id="274" r:id="rId5"/>
    <p:sldId id="275" r:id="rId6"/>
    <p:sldId id="300" r:id="rId7"/>
    <p:sldId id="279" r:id="rId8"/>
    <p:sldId id="280" r:id="rId9"/>
    <p:sldId id="299" r:id="rId10"/>
    <p:sldId id="281" r:id="rId11"/>
    <p:sldId id="276" r:id="rId12"/>
    <p:sldId id="284" r:id="rId13"/>
    <p:sldId id="285" r:id="rId14"/>
    <p:sldId id="277" r:id="rId15"/>
    <p:sldId id="286" r:id="rId16"/>
    <p:sldId id="287" r:id="rId17"/>
    <p:sldId id="278" r:id="rId18"/>
    <p:sldId id="289" r:id="rId19"/>
    <p:sldId id="290" r:id="rId20"/>
    <p:sldId id="291" r:id="rId21"/>
    <p:sldId id="272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642">
          <p15:clr>
            <a:srgbClr val="A4A3A4"/>
          </p15:clr>
        </p15:guide>
        <p15:guide id="4" pos="701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 -bing" initials="L-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2918"/>
    <a:srgbClr val="EA6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4660"/>
  </p:normalViewPr>
  <p:slideViewPr>
    <p:cSldViewPr snapToGrid="0" showGuides="1">
      <p:cViewPr>
        <p:scale>
          <a:sx n="113" d="100"/>
          <a:sy n="113" d="100"/>
        </p:scale>
        <p:origin x="168" y="72"/>
      </p:cViewPr>
      <p:guideLst>
        <p:guide orient="horz" pos="2160"/>
        <p:guide pos="3840"/>
        <p:guide pos="642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jier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8540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http://www.1ppt.com/jieri/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42D61-F1B8-4FA5-8CE3-7A7B80C26B05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ot-video.xuexi.cn/video/1004/p/11653733490402672654441004/049e01068ab5430abea1d037426869af-2.m3u8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2208580"/>
            <a:ext cx="12206110" cy="46548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6419850" y="-5029200"/>
            <a:ext cx="25031700" cy="16916400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936172" y="518590"/>
            <a:ext cx="103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“一带一路”主题团日活动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763478" y="4535980"/>
            <a:ext cx="6444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班级：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2021215120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主讲：韩志浩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  </a:t>
            </a: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2023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年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10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月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23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日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231058" y="191834"/>
            <a:ext cx="840363" cy="10228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1216729" y="191834"/>
            <a:ext cx="865068" cy="896738"/>
            <a:chOff x="-101600" y="37411"/>
            <a:chExt cx="1014037" cy="1051161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11282-F61F-64D2-5437-93DB8DE765CE}"/>
              </a:ext>
            </a:extLst>
          </p:cNvPr>
          <p:cNvSpPr txBox="1"/>
          <p:nvPr/>
        </p:nvSpPr>
        <p:spPr>
          <a:xfrm>
            <a:off x="754569" y="1665341"/>
            <a:ext cx="10462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C00000"/>
                </a:solidFill>
                <a:cs typeface="+mn-ea"/>
                <a:sym typeface="+mn-lt"/>
              </a:rPr>
              <a:t>领会‘一带一路’精神</a:t>
            </a:r>
            <a:endParaRPr lang="en-US" altLang="zh-CN" sz="60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6000" b="1" dirty="0">
                <a:solidFill>
                  <a:srgbClr val="C00000"/>
                </a:solidFill>
                <a:cs typeface="+mn-ea"/>
                <a:sym typeface="+mn-lt"/>
              </a:rPr>
              <a:t>共筑’人类命运共同体‘梦想</a:t>
            </a:r>
          </a:p>
          <a:p>
            <a:endParaRPr kumimoji="1"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882665" y="-203200"/>
            <a:ext cx="7556729" cy="75567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461315" y="833092"/>
            <a:ext cx="20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0" y="579154"/>
            <a:ext cx="1662242" cy="11772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 bwMode="auto">
          <a:xfrm>
            <a:off x="847769" y="1959622"/>
            <a:ext cx="6002976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800" b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“一带一路”的天下大同理念</a:t>
            </a:r>
          </a:p>
          <a:p>
            <a:pPr>
              <a:defRPr/>
            </a:pPr>
            <a:endParaRPr lang="zh-CN" altLang="en-US" sz="4800" b="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6603" y="3575164"/>
            <a:ext cx="4434654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一座座水电站、风电站、光伏电站，一条条输油、输气管道，越来越智能通达的输电网络，让能源短缺不再是发展的瓶颈，让发展中国家绿色低碳发展的梦想得以点亮，成为新时代可持续发展的绿洲、灯塔。</a:t>
            </a:r>
            <a:endParaRPr lang="en-US" altLang="zh-CN" dirty="0"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			——</a:t>
            </a:r>
            <a:r>
              <a:rPr lang="zh-CN" altLang="en-US" dirty="0">
                <a:cs typeface="+mn-ea"/>
                <a:sym typeface="+mn-lt"/>
              </a:rPr>
              <a:t>习近平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“一带一路”的天下大同理念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5861957" y="2267320"/>
            <a:ext cx="531077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大道之行也，天下为公。今年是“一带一路”倡议提出十周年，也是构建人类命运共同体理念提出十周年。以共建“一带一路”为实践平台推动构建人类命运共同体，与中华民族历来秉持的天下大同理念深度契合。</a:t>
            </a:r>
          </a:p>
        </p:txBody>
      </p:sp>
      <p:pic>
        <p:nvPicPr>
          <p:cNvPr id="4" name="图片 3" descr="一群人在沙滩上骑马&#10;&#10;低可信度描述已自动生成">
            <a:extLst>
              <a:ext uri="{FF2B5EF4-FFF2-40B4-BE49-F238E27FC236}">
                <a16:creationId xmlns:a16="http://schemas.microsoft.com/office/drawing/2014/main" id="{11FB4680-E063-A3E4-6D19-15A58020C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" y="2076037"/>
            <a:ext cx="4785014" cy="3484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“一带一路”的天下大同理念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52160" y="2383972"/>
            <a:ext cx="4487614" cy="3641236"/>
            <a:chOff x="6556374" y="1719601"/>
            <a:chExt cx="4579939" cy="3902329"/>
          </a:xfrm>
        </p:grpSpPr>
        <p:sp>
          <p:nvSpPr>
            <p:cNvPr id="5" name="矩形: 圆角 4"/>
            <p:cNvSpPr/>
            <p:nvPr/>
          </p:nvSpPr>
          <p:spPr>
            <a:xfrm>
              <a:off x="6556374" y="1719601"/>
              <a:ext cx="4579939" cy="3902329"/>
            </a:xfrm>
            <a:prstGeom prst="roundRect">
              <a:avLst>
                <a:gd name="adj" fmla="val 5352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0" dist="38100" dir="2700000" sx="104000" sy="104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687229" y="1965113"/>
              <a:ext cx="4318228" cy="3411305"/>
            </a:xfrm>
            <a:prstGeom prst="roundRect">
              <a:avLst>
                <a:gd name="adj" fmla="val 5352"/>
              </a:avLst>
            </a:prstGeom>
            <a:blipFill dpi="0" rotWithShape="1">
              <a:blip r:embed="rId6" cstate="email"/>
              <a:srcRect/>
              <a:stretch>
                <a:fillRect t="8315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61957" y="2572515"/>
            <a:ext cx="5310779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东方智慧，穿越千年。昔日，古丝绸之路开启东西方交流的大时代，架起中国与世界交往的桥梁。今天，从历史深处走来的“一带一路”，秉持中华文化“天下大同”“天下一家”理念，致力于促进国家间互联互通、交流合作，为全球化发展进程掀开新的一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882665" y="-203200"/>
            <a:ext cx="7556729" cy="75567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461315" y="833092"/>
            <a:ext cx="20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0" y="579154"/>
            <a:ext cx="1662242" cy="11772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 bwMode="auto">
          <a:xfrm>
            <a:off x="847769" y="2421521"/>
            <a:ext cx="567178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800" b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文化因交流而多彩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06603" y="3575164"/>
            <a:ext cx="4434654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“精彩纷呈的文化年、艺术节、博览会、展览会，独具特色的鲁班工坊、“丝路一家亲”“光明行”等人文交流项目，不断深化的民间组织、智库、媒体、青年交流，奏响新时代的丝路乐章。”</a:t>
            </a:r>
            <a:endParaRPr lang="en-US" altLang="zh-CN" dirty="0"/>
          </a:p>
          <a:p>
            <a:pPr algn="r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			——</a:t>
            </a:r>
            <a:r>
              <a:rPr lang="zh-CN" altLang="en-US" dirty="0">
                <a:cs typeface="+mn-ea"/>
                <a:sym typeface="+mn-lt"/>
              </a:rPr>
              <a:t>习近平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文化因交流而多彩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1267411" y="1649844"/>
            <a:ext cx="56177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/>
              <a:t>中方支持民间交往。中方将举办“良渚论坛”，深化同共建“一带一路”国家的文明对话。在已经成立丝绸之路国际剧院、艺术节、博物馆、美术馆、图书馆联盟的基础上，成立丝绸之路旅游城市联盟。继续实施“丝绸之路”中国政府奖学金项目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055688" y="1736945"/>
            <a:ext cx="102549" cy="19542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 descr="图片包含 游戏机, 交通&#10;&#10;描述已自动生成">
            <a:extLst>
              <a:ext uri="{FF2B5EF4-FFF2-40B4-BE49-F238E27FC236}">
                <a16:creationId xmlns:a16="http://schemas.microsoft.com/office/drawing/2014/main" id="{23E585F5-481B-58D5-92D8-2396E11C3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47" y="2048701"/>
            <a:ext cx="4516582" cy="3285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文化因交流而多彩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1267411" y="1649844"/>
            <a:ext cx="561771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千年后的今天，古老的丝绸之路再次焕发新的生命力。源自中国、达及世界的“一带一路”合作捷报频传，成就瞩目，架起文明交流互鉴的桥梁。在共建“一带一路”倡议提出十周年之际，让我们通过文明对话的故事，感受丝绸之路以文化之美描绘美美与共、以工匠之心雕琢心心相通的魅力。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055688" y="1736945"/>
            <a:ext cx="102549" cy="19542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 descr="地图&#10;&#10;描述已自动生成">
            <a:extLst>
              <a:ext uri="{FF2B5EF4-FFF2-40B4-BE49-F238E27FC236}">
                <a16:creationId xmlns:a16="http://schemas.microsoft.com/office/drawing/2014/main" id="{1C4E55D5-FCD4-5CE1-7BAD-C290FFFD1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00" y="1560807"/>
            <a:ext cx="4501013" cy="396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882665" y="-203200"/>
            <a:ext cx="7556729" cy="75567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461315" y="833092"/>
            <a:ext cx="20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0" y="579154"/>
            <a:ext cx="1662242" cy="11772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 bwMode="auto">
          <a:xfrm>
            <a:off x="847769" y="2421521"/>
            <a:ext cx="6811815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800" b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携手向未来，砥砺前行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06603" y="3575164"/>
            <a:ext cx="473417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“世界好，中国才会好；中国好，世界会更好。通过共建“一带一路”，中国对外开放的大门越开越大，内陆地区从“后卫”变成“前锋”，沿海地区开放发展更上一层楼，中国市场同世界市场的联系更加紧密。”</a:t>
            </a:r>
            <a:endParaRPr lang="en-US" altLang="zh-CN" dirty="0"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			——</a:t>
            </a:r>
            <a:r>
              <a:rPr lang="zh-CN" altLang="en-US" dirty="0">
                <a:cs typeface="+mn-ea"/>
                <a:sym typeface="+mn-lt"/>
              </a:rPr>
              <a:t>习近平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6096000" y="1687740"/>
            <a:ext cx="5051147" cy="4451803"/>
          </a:xfrm>
          <a:prstGeom prst="roundRect">
            <a:avLst>
              <a:gd name="adj" fmla="val 5352"/>
            </a:avLst>
          </a:prstGeom>
          <a:solidFill>
            <a:srgbClr val="C00000"/>
          </a:solidFill>
          <a:ln>
            <a:noFill/>
          </a:ln>
          <a:effectLst>
            <a:outerShdw blurRad="355600" dist="38100" dir="21300000" sx="106000" sy="106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只要各国有合作的愿望、协调的行动，天堑可以变通途，“陆锁国”可以变成“陆联国”，发展的洼地可以变成繁荣的高地。经济发展快一些的国家，要拉一把暂时走在后面的伙伴。只要大家把彼此视为朋友和伙伴，相互尊重、相互支持、相互成就，赠人玫瑰则手有余香，成就别人也是帮助自己。把别人的发展视为威胁，把经济相互依存视为风险，不会让自己生活得更好、发展得更快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携手向未来，砥砺前行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pic>
        <p:nvPicPr>
          <p:cNvPr id="6" name="图片 5" descr="绿色的叶子&#10;&#10;中度可信度描述已自动生成">
            <a:extLst>
              <a:ext uri="{FF2B5EF4-FFF2-40B4-BE49-F238E27FC236}">
                <a16:creationId xmlns:a16="http://schemas.microsoft.com/office/drawing/2014/main" id="{B1733ED6-60C3-4E3F-1877-78AD44E29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8" y="1639025"/>
            <a:ext cx="4951492" cy="380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携手向未来，砥砺前行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975067" y="1953051"/>
            <a:ext cx="6543333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古丝绸之路之所以名垂青史，靠的不是战马和长矛，而是驼队和善意；不是坚船和利炮，而是宝船和友谊。共建“一带一路”注重的是众人拾柴火焰高、互帮互助走得远，崇尚的是自己过得好、也让别人过得好，践行的是互联互通、互利互惠，谋求的是共同发展、合作共赢。不搞意识形态对立，不搞地缘政治博弈，也不搞集团政治对抗，反对单边制裁，反对经济胁迫，也反对“脱钩断链”。</a:t>
            </a:r>
          </a:p>
        </p:txBody>
      </p:sp>
      <p:pic>
        <p:nvPicPr>
          <p:cNvPr id="17" name="图片 16" descr="图片包含 路, 游戏机, 太阳, 女人&#10;&#10;描述已自动生成">
            <a:extLst>
              <a:ext uri="{FF2B5EF4-FFF2-40B4-BE49-F238E27FC236}">
                <a16:creationId xmlns:a16="http://schemas.microsoft.com/office/drawing/2014/main" id="{11F3A9F1-C820-00D4-10DF-FE99917D5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83" y="2056409"/>
            <a:ext cx="3507088" cy="3049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175" y="402953"/>
            <a:ext cx="994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携手向未来，砥砺前行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722843" y="2233476"/>
            <a:ext cx="7130577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年的历程证明，共建“一带一路”站在了历史正确一边，符合时代进步的逻辑，走的是人间正道。我们要有乱云飞渡仍从容的定力，本着对历史、对人民、对世界负责的态度，携手应对各种全球性风险和挑战，为子孙后代创造和平、发展、合作、共赢的美好未来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F42318C-D161-9278-98CC-F1CD3C83B731}"/>
              </a:ext>
            </a:extLst>
          </p:cNvPr>
          <p:cNvGrpSpPr/>
          <p:nvPr/>
        </p:nvGrpSpPr>
        <p:grpSpPr>
          <a:xfrm>
            <a:off x="8205849" y="2268187"/>
            <a:ext cx="3507180" cy="3341384"/>
            <a:chOff x="6556374" y="1719601"/>
            <a:chExt cx="4579939" cy="3902329"/>
          </a:xfrm>
        </p:grpSpPr>
        <p:sp>
          <p:nvSpPr>
            <p:cNvPr id="10" name="矩形: 圆角 4">
              <a:extLst>
                <a:ext uri="{FF2B5EF4-FFF2-40B4-BE49-F238E27FC236}">
                  <a16:creationId xmlns:a16="http://schemas.microsoft.com/office/drawing/2014/main" id="{7C50CAEE-755B-8D19-1994-F09709BA4A18}"/>
                </a:ext>
              </a:extLst>
            </p:cNvPr>
            <p:cNvSpPr/>
            <p:nvPr/>
          </p:nvSpPr>
          <p:spPr>
            <a:xfrm>
              <a:off x="6556374" y="1719601"/>
              <a:ext cx="4579939" cy="3902329"/>
            </a:xfrm>
            <a:prstGeom prst="roundRect">
              <a:avLst>
                <a:gd name="adj" fmla="val 5352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0" dist="38100" dir="2700000" sx="104000" sy="104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2">
              <a:extLst>
                <a:ext uri="{FF2B5EF4-FFF2-40B4-BE49-F238E27FC236}">
                  <a16:creationId xmlns:a16="http://schemas.microsoft.com/office/drawing/2014/main" id="{705323E1-51E8-6572-6FCB-3C8B53DCB587}"/>
                </a:ext>
              </a:extLst>
            </p:cNvPr>
            <p:cNvSpPr/>
            <p:nvPr/>
          </p:nvSpPr>
          <p:spPr>
            <a:xfrm>
              <a:off x="6687229" y="1965113"/>
              <a:ext cx="4318228" cy="3411305"/>
            </a:xfrm>
            <a:prstGeom prst="roundRect">
              <a:avLst>
                <a:gd name="adj" fmla="val 5352"/>
              </a:avLst>
            </a:prstGeom>
            <a:blipFill dpi="0" rotWithShape="1">
              <a:blip r:embed="rId6" cstate="screen"/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21445096">
            <a:off x="-1421798" y="664783"/>
            <a:ext cx="6642782" cy="6732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5369246" y="1592440"/>
            <a:ext cx="5886582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“春发其华，秋收其实。”在共建“一带一路”重大倡议提出</a:t>
            </a:r>
            <a:r>
              <a:rPr lang="en-US" altLang="zh-CN" sz="2000" dirty="0">
                <a:cs typeface="+mn-ea"/>
                <a:sym typeface="+mn-lt"/>
              </a:rPr>
              <a:t>10</a:t>
            </a:r>
            <a:r>
              <a:rPr lang="zh-CN" altLang="en-US" sz="2000" dirty="0">
                <a:cs typeface="+mn-ea"/>
                <a:sym typeface="+mn-lt"/>
              </a:rPr>
              <a:t>周年之际，第三届“一带一路”国际合作高峰论坛隆重举行。来自世界各地的“一带一路”参与者、建设者、贡献者齐聚北京，共同回顾合作进展、总结合作经验，共同把这条造福世界的幸福之路铺得更宽更远。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68659" y="518590"/>
            <a:ext cx="1025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“一带一路”主题团日活动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8500" y="4950115"/>
            <a:ext cx="674732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——</a:t>
            </a:r>
            <a:r>
              <a:rPr lang="zh-CN" altLang="en-US" sz="2000" dirty="0">
                <a:cs typeface="+mn-ea"/>
                <a:sym typeface="+mn-lt"/>
              </a:rPr>
              <a:t>习近平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11327494" y="397117"/>
            <a:ext cx="864505" cy="612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2208581"/>
            <a:ext cx="12192000" cy="464941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6419850" y="-5029200"/>
            <a:ext cx="25031700" cy="16916400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2162629" y="2321005"/>
            <a:ext cx="7866742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dirty="0">
                <a:gradFill>
                  <a:gsLst>
                    <a:gs pos="0">
                      <a:srgbClr val="EA6611"/>
                    </a:gs>
                    <a:gs pos="100000">
                      <a:srgbClr val="DC2918"/>
                    </a:gs>
                  </a:gsLst>
                  <a:lin ang="10800000" scaled="0"/>
                </a:gra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谢谢欣赏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36172" y="518590"/>
            <a:ext cx="103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五四主题团日活动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班团一体迎五四！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774247" y="2970936"/>
            <a:ext cx="1277318" cy="90464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231058" y="191834"/>
            <a:ext cx="840363" cy="10228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A3BCFC-BC77-2FDB-5E5A-B9DBC034C0E4}"/>
              </a:ext>
            </a:extLst>
          </p:cNvPr>
          <p:cNvSpPr txBox="1"/>
          <p:nvPr/>
        </p:nvSpPr>
        <p:spPr>
          <a:xfrm>
            <a:off x="2731325" y="4973111"/>
            <a:ext cx="644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班级：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2021215120</a:t>
            </a:r>
          </a:p>
          <a:p>
            <a:pPr algn="ctr"/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主讲：韩志浩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  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2023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23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574460" y="486272"/>
            <a:ext cx="20105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47394" y="333924"/>
            <a:ext cx="1662242" cy="117726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19175" y="1971615"/>
            <a:ext cx="681826" cy="681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01000" y="1971615"/>
            <a:ext cx="5627912" cy="6818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 bwMode="auto">
          <a:xfrm>
            <a:off x="1096305" y="1996362"/>
            <a:ext cx="62723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1889169" y="2059147"/>
            <a:ext cx="524823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3200" b="0" dirty="0">
                <a:latin typeface="+mn-lt"/>
                <a:ea typeface="+mn-ea"/>
                <a:cs typeface="+mn-ea"/>
                <a:sym typeface="+mn-lt"/>
              </a:rPr>
              <a:t>回望过去“黄金十年”</a:t>
            </a:r>
          </a:p>
        </p:txBody>
      </p:sp>
      <p:sp>
        <p:nvSpPr>
          <p:cNvPr id="30" name="矩形 29"/>
          <p:cNvSpPr/>
          <p:nvPr/>
        </p:nvSpPr>
        <p:spPr>
          <a:xfrm>
            <a:off x="1019175" y="2970554"/>
            <a:ext cx="681826" cy="681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1000" y="2970554"/>
            <a:ext cx="5627912" cy="6818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1096305" y="2995301"/>
            <a:ext cx="62723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3" name="文本框 32"/>
          <p:cNvSpPr txBox="1"/>
          <p:nvPr/>
        </p:nvSpPr>
        <p:spPr bwMode="auto">
          <a:xfrm>
            <a:off x="1409924" y="3057207"/>
            <a:ext cx="6043548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3200" b="0" dirty="0">
                <a:latin typeface="+mn-lt"/>
                <a:ea typeface="+mn-ea"/>
                <a:cs typeface="+mn-ea"/>
                <a:sym typeface="+mn-lt"/>
              </a:rPr>
              <a:t>“一带一路”的天下大同理念</a:t>
            </a:r>
          </a:p>
        </p:txBody>
      </p:sp>
      <p:sp>
        <p:nvSpPr>
          <p:cNvPr id="35" name="矩形 34"/>
          <p:cNvSpPr/>
          <p:nvPr/>
        </p:nvSpPr>
        <p:spPr>
          <a:xfrm>
            <a:off x="1019175" y="3940860"/>
            <a:ext cx="681826" cy="681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01000" y="3940860"/>
            <a:ext cx="5627912" cy="6818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 bwMode="auto">
          <a:xfrm>
            <a:off x="1096305" y="3965607"/>
            <a:ext cx="62723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8" name="文本框 37"/>
          <p:cNvSpPr txBox="1"/>
          <p:nvPr/>
        </p:nvSpPr>
        <p:spPr bwMode="auto">
          <a:xfrm>
            <a:off x="1889169" y="4028392"/>
            <a:ext cx="524823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3200" b="0" dirty="0">
                <a:latin typeface="+mn-lt"/>
                <a:ea typeface="+mn-ea"/>
                <a:cs typeface="+mn-ea"/>
                <a:sym typeface="+mn-lt"/>
              </a:rPr>
              <a:t>文化因交流而多彩</a:t>
            </a:r>
          </a:p>
        </p:txBody>
      </p:sp>
      <p:sp>
        <p:nvSpPr>
          <p:cNvPr id="40" name="矩形 39"/>
          <p:cNvSpPr/>
          <p:nvPr/>
        </p:nvSpPr>
        <p:spPr>
          <a:xfrm>
            <a:off x="1019175" y="4935063"/>
            <a:ext cx="681826" cy="681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01000" y="4935063"/>
            <a:ext cx="5627912" cy="6818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 bwMode="auto">
          <a:xfrm>
            <a:off x="1096305" y="4959810"/>
            <a:ext cx="62723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3" name="文本框 42"/>
          <p:cNvSpPr txBox="1"/>
          <p:nvPr/>
        </p:nvSpPr>
        <p:spPr bwMode="auto">
          <a:xfrm>
            <a:off x="1889169" y="5022595"/>
            <a:ext cx="524823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3200" b="0" dirty="0">
                <a:latin typeface="+mn-lt"/>
                <a:ea typeface="+mn-ea"/>
                <a:cs typeface="+mn-ea"/>
                <a:sym typeface="+mn-lt"/>
              </a:rPr>
              <a:t>携手向未来，砥砺前行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flipH="1">
            <a:off x="10739926" y="97318"/>
            <a:ext cx="840363" cy="1022845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596B0406-4032-06DC-E37A-1587504A49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b="18641"/>
          <a:stretch/>
        </p:blipFill>
        <p:spPr>
          <a:xfrm>
            <a:off x="7494539" y="237506"/>
            <a:ext cx="4119110" cy="6143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2" grpId="0" animBg="1"/>
      <p:bldP spid="24" grpId="0" animBg="1"/>
      <p:bldP spid="25" grpId="0"/>
      <p:bldP spid="27" grpId="0"/>
      <p:bldP spid="30" grpId="0" animBg="1"/>
      <p:bldP spid="31" grpId="0" animBg="1"/>
      <p:bldP spid="32" grpId="0"/>
      <p:bldP spid="33" grpId="0"/>
      <p:bldP spid="35" grpId="0" animBg="1"/>
      <p:bldP spid="36" grpId="0" animBg="1"/>
      <p:bldP spid="37" grpId="0"/>
      <p:bldP spid="38" grpId="0"/>
      <p:bldP spid="40" grpId="0" animBg="1"/>
      <p:bldP spid="41" grpId="0" animBg="1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882665" y="-203200"/>
            <a:ext cx="7556729" cy="75567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579611"/>
            <a:ext cx="12192000" cy="12783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23900" y="-1179882"/>
            <a:ext cx="13639800" cy="9217764"/>
            <a:chOff x="-5715000" y="-6019800"/>
            <a:chExt cx="25031700" cy="16916400"/>
          </a:xfrm>
        </p:grpSpPr>
        <p:grpSp>
          <p:nvGrpSpPr>
            <p:cNvPr id="3" name="组合 2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461315" y="833092"/>
            <a:ext cx="201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0" y="579154"/>
            <a:ext cx="1662242" cy="11772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 bwMode="auto">
          <a:xfrm>
            <a:off x="847769" y="2421521"/>
            <a:ext cx="6123047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800" b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回望过去“黄金十年”</a:t>
            </a:r>
          </a:p>
          <a:p>
            <a:pPr>
              <a:defRPr/>
            </a:pPr>
            <a:endParaRPr lang="zh-CN" altLang="en-US" sz="4800" b="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85C5F2-A024-FBBB-0ACB-509799A6098E}"/>
              </a:ext>
            </a:extLst>
          </p:cNvPr>
          <p:cNvSpPr txBox="1"/>
          <p:nvPr/>
        </p:nvSpPr>
        <p:spPr>
          <a:xfrm>
            <a:off x="1068779" y="3728852"/>
            <a:ext cx="4429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“今年是我提出共建“一带一路”倡议</a:t>
            </a:r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0" i="0" u="none" strike="noStrike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周年。提出这一倡议的初心，是借鉴古丝绸之路，以互联互通为主线，同各国加强政策沟通、设施联通、贸易畅通、资金融通、民心相通，为世界经济增长注入新动能，为全球发展开辟新空间，为国际经济合作打造新平台。”</a:t>
            </a:r>
            <a:endParaRPr lang="en-US" altLang="zh-CN" b="0" i="0" u="none" strike="noStrike" dirty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kumimoji="1"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kumimoji="1"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961761-CABF-6F77-290B-38EEDB8BFC1B}"/>
              </a:ext>
            </a:extLst>
          </p:cNvPr>
          <p:cNvSpPr txBox="1"/>
          <p:nvPr/>
        </p:nvSpPr>
        <p:spPr>
          <a:xfrm>
            <a:off x="973776" y="451262"/>
            <a:ext cx="1002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https://boot</a:t>
            </a:r>
            <a:r>
              <a:rPr kumimoji="1" lang="en-US" altLang="zh-CN" dirty="0">
                <a:hlinkClick r:id="rId2"/>
              </a:rPr>
              <a:t>-</a:t>
            </a:r>
            <a:r>
              <a:rPr kumimoji="1" lang="en" altLang="zh-CN" dirty="0" err="1">
                <a:hlinkClick r:id="rId2"/>
              </a:rPr>
              <a:t>video.xuexi.cn</a:t>
            </a:r>
            <a:r>
              <a:rPr kumimoji="1" lang="en" altLang="zh-CN" dirty="0">
                <a:hlinkClick r:id="rId2"/>
              </a:rPr>
              <a:t>/video/1004/p/11653733490402672654441004/049e01068ab5430abea1d037426869af-2.m3u8</a:t>
            </a:r>
            <a:endParaRPr kumimoji="1" lang="zh-CN" altLang="en-US" dirty="0"/>
          </a:p>
        </p:txBody>
      </p:sp>
      <p:pic>
        <p:nvPicPr>
          <p:cNvPr id="4" name="图片 3" descr="穿着西装笔挺的男子与配字&#10;&#10;描述已自动生成">
            <a:extLst>
              <a:ext uri="{FF2B5EF4-FFF2-40B4-BE49-F238E27FC236}">
                <a16:creationId xmlns:a16="http://schemas.microsoft.com/office/drawing/2014/main" id="{FB6B1C69-DC3F-2D69-9872-B9DBAB40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59" y="1565055"/>
            <a:ext cx="8436512" cy="47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972231" y="1639024"/>
            <a:ext cx="5141687" cy="4518076"/>
          </a:xfrm>
          <a:prstGeom prst="roundRect">
            <a:avLst>
              <a:gd name="adj" fmla="val 5352"/>
            </a:avLst>
          </a:prstGeom>
          <a:solidFill>
            <a:srgbClr val="C00000"/>
          </a:solidFill>
          <a:ln>
            <a:noFill/>
          </a:ln>
          <a:effectLst>
            <a:outerShdw blurRad="355600" dist="38100" dir="21300000" sx="106000" sy="106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9175" y="402953"/>
            <a:ext cx="553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回望过去“黄金十年”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7896" y="1958707"/>
            <a:ext cx="4490357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　　十年来，中国已与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152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个国家、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个国际组织签署了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多份共建“一带一路”合作文件，覆盖中国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83%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的建交国。</a:t>
            </a:r>
          </a:p>
          <a:p>
            <a:pPr algn="just" hangingPunct="0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　　十年来，投资贸易水平持续提升。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年至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年，中国与沿线国家货物贸易进出口额、非金融类直接投资额年均分别增长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8.6%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和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5.8%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，与沿线国家双向投资累计超过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2700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亿美元。</a:t>
            </a:r>
          </a:p>
          <a:p>
            <a:pPr algn="just" hangingPunct="0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556374" y="1719601"/>
            <a:ext cx="4579939" cy="3902329"/>
          </a:xfrm>
          <a:prstGeom prst="roundRect">
            <a:avLst>
              <a:gd name="adj" fmla="val 53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0" dist="38100" dir="2700000" sx="104000" sy="10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B34AB78-9699-A3C3-EAA0-A6F52C222B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/>
          <a:stretch/>
        </p:blipFill>
        <p:spPr>
          <a:xfrm>
            <a:off x="6504147" y="1719601"/>
            <a:ext cx="4684392" cy="4097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972231" y="1257337"/>
            <a:ext cx="5141687" cy="2780274"/>
          </a:xfrm>
          <a:prstGeom prst="roundRect">
            <a:avLst>
              <a:gd name="adj" fmla="val 5352"/>
            </a:avLst>
          </a:prstGeom>
          <a:solidFill>
            <a:srgbClr val="C00000"/>
          </a:solidFill>
          <a:ln>
            <a:noFill/>
          </a:ln>
          <a:effectLst>
            <a:outerShdw blurRad="355600" dist="38100" dir="21300000" sx="106000" sy="106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9175" y="402953"/>
            <a:ext cx="553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回望过去“黄金十年”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7896" y="1336589"/>
            <a:ext cx="4490357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民心相通取得显著成效，中国企业在共建国家建设的境外经贸合作区已为当地创造了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42.1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万个就业岗位。预计到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2030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年，共建“一带一路”可使相关国家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760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万人摆脱极端贫困、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3200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万人摆脱中度贫困，将使全球收入增加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0.7%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至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2.9%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。不断释放。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932089" y="3544309"/>
            <a:ext cx="1020422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endParaRPr lang="zh-CN" altLang="en-US" dirty="0"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endParaRPr lang="zh-CN" altLang="en-US" dirty="0"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　　共建“一带一路”有关合作理念和主张写入联合国、二十国集团、亚太经合组织、上海合作组织等重要国际机制的成果文件。共建“一带一路”朋友圈持续扩大，国际影响力、合作吸引力不断释放。</a:t>
            </a:r>
          </a:p>
        </p:txBody>
      </p:sp>
      <p:pic>
        <p:nvPicPr>
          <p:cNvPr id="15" name="图片 14" descr="游戏机里面的人物&#10;&#10;低可信度描述已自动生成">
            <a:extLst>
              <a:ext uri="{FF2B5EF4-FFF2-40B4-BE49-F238E27FC236}">
                <a16:creationId xmlns:a16="http://schemas.microsoft.com/office/drawing/2014/main" id="{194A80C0-303B-ED17-AFE5-B87BEA44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81" y="696056"/>
            <a:ext cx="4002314" cy="3341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972231" y="1639024"/>
            <a:ext cx="5141687" cy="3633619"/>
          </a:xfrm>
          <a:prstGeom prst="roundRect">
            <a:avLst>
              <a:gd name="adj" fmla="val 5352"/>
            </a:avLst>
          </a:prstGeom>
          <a:solidFill>
            <a:srgbClr val="C00000"/>
          </a:solidFill>
          <a:ln>
            <a:noFill/>
          </a:ln>
          <a:effectLst>
            <a:outerShdw blurRad="355600" dist="38100" dir="21300000" sx="106000" sy="106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9175" y="402953"/>
            <a:ext cx="553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回望过去“黄金十年”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7896" y="1958707"/>
            <a:ext cx="449035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十年来，共建“一带一路”取得显著成绩。设施联通更加通达通畅，成功建设了中欧班列、西部陆海新通道、中老铁路等一批标志性项目。其中，中欧班列已铺画运行线路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84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条，通达欧洲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25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个国家的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211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个城市；西部陆海新通道铁海联运班列已覆盖中国中西部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个省（区、市）。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556374" y="1719601"/>
            <a:ext cx="4579939" cy="3902329"/>
          </a:xfrm>
          <a:prstGeom prst="roundRect">
            <a:avLst>
              <a:gd name="adj" fmla="val 53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0" dist="38100" dir="2700000" sx="104000" sy="10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sp>
        <p:nvSpPr>
          <p:cNvPr id="13" name="矩形: 圆角 12"/>
          <p:cNvSpPr/>
          <p:nvPr/>
        </p:nvSpPr>
        <p:spPr>
          <a:xfrm>
            <a:off x="6687229" y="1831096"/>
            <a:ext cx="4318228" cy="3679338"/>
          </a:xfrm>
          <a:prstGeom prst="roundRect">
            <a:avLst>
              <a:gd name="adj" fmla="val 5352"/>
            </a:avLst>
          </a:prstGeom>
          <a:blipFill dpi="0" rotWithShape="1">
            <a:blip r:embed="rId6" cstate="email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6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/>
      <p:bldP spid="5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952160" y="1663333"/>
            <a:ext cx="5141687" cy="2611783"/>
          </a:xfrm>
          <a:prstGeom prst="roundRect">
            <a:avLst>
              <a:gd name="adj" fmla="val 5352"/>
            </a:avLst>
          </a:prstGeom>
          <a:solidFill>
            <a:srgbClr val="C00000"/>
          </a:solidFill>
          <a:ln>
            <a:noFill/>
          </a:ln>
          <a:effectLst>
            <a:outerShdw blurRad="355600" dist="38100" dir="21300000" sx="106000" sy="106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　乘风破浪，顺势而为。“一带一路”倡议秉持共商共建共享原则，坚持开放、绿色、廉洁理念，十年来始终致力于高标准、惠民生、可持续的合作项目，并将继续谱写国家互利共赢、人民相知相亲、文明互学互鉴的丝路时代新篇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9175" y="402953"/>
            <a:ext cx="553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回望过去“黄金十年”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36313" y="293435"/>
            <a:ext cx="576716" cy="7019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38970" y="37411"/>
            <a:ext cx="1014037" cy="1051161"/>
            <a:chOff x="-101600" y="37411"/>
            <a:chExt cx="1014037" cy="105116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101600" y="37411"/>
              <a:ext cx="840363" cy="8341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07989" y="587864"/>
              <a:ext cx="504448" cy="500708"/>
            </a:xfrm>
            <a:prstGeom prst="rect">
              <a:avLst/>
            </a:prstGeom>
          </p:spPr>
        </p:pic>
      </p:grp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F3D5A9C3-7B89-44DD-B36C-D8D17F570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94" y="1453572"/>
            <a:ext cx="5402235" cy="3510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checker/>
      </p:transition>
    </mc:Choice>
    <mc:Fallback xmlns=""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2NmIwMjRhMWY4Y2Q4MDk2NjAwMmUwMTA1ZDFlNjYifQ=="/>
</p:tagLst>
</file>

<file path=ppt/theme/theme1.xml><?xml version="1.0" encoding="utf-8"?>
<a:theme xmlns:a="http://schemas.openxmlformats.org/drawingml/2006/main" name="www.2ppt.com提供免费下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snm0gi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1498</Words>
  <Application>Microsoft Macintosh PowerPoint</Application>
  <PresentationFormat>宽屏</PresentationFormat>
  <Paragraphs>69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方正正黑简体</vt:lpstr>
      <vt:lpstr>微软雅黑</vt:lpstr>
      <vt:lpstr>Arial</vt:lpstr>
      <vt:lpstr>Calibri</vt:lpstr>
      <vt:lpstr>www.2ppt.com提供免费下载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Zhihao Han</cp:lastModifiedBy>
  <cp:revision>13</cp:revision>
  <dcterms:created xsi:type="dcterms:W3CDTF">2022-05-05T07:54:23Z</dcterms:created>
  <dcterms:modified xsi:type="dcterms:W3CDTF">2023-10-21T13:07:14Z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5656B83F4DCA482E896ECF6AC720E7D9</vt:lpwstr>
  </property>
  <property fmtid="{D5CDD505-2E9C-101B-9397-08002B2CF9AE}" pid="3" name="KSOProductBuildVer">
    <vt:lpwstr>2052-11.1.0.11636</vt:lpwstr>
  </property>
  <property fmtid="{A09F084E-AD41-489F-8076-AA5BE3082BCA}" pid="100">
    <vt:ui4>5</vt:ui4>
  </property>
  <property fmtid="{64440492-4C8B-11D1-8B70-080036B11A03}" pid="11">
    <vt:lpwstr>www.2ppt.com-爱PPT提供资源下载</vt:lpwstr>
  </property>
</Properties>
</file>